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7" r:id="rId7"/>
    <p:sldId id="260" r:id="rId8"/>
    <p:sldId id="259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635B99-7661-4907-A4FB-6F1B50BBB256}" v="39" dt="2021-10-18T14:43:49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com/search?safe=active&amp;surl=1&amp;q=disappearing+beaker+refraction&amp;rlz=1C1GCEA_enUS928US928&amp;oq=beaker+disappe&amp;aqs=chrome.3.69i57j0i22i30l3j0i390.9862j0j7&amp;sourceid=chrome&amp;ie=UTF-8#kpvalbx=_ILFlYcDgBomXwbkP0fu5oAE28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tHoRf0oms9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EVtNJ_tcf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7ZMusZU1b5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85C46-D3F0-4AEE-B877-ADBD10889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Properties of waves day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58EAC9-3F1E-4F7D-BFDE-6CA4F2C7F2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10/18 &amp; 10/20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D09CFE-93B6-4E3D-9082-3C4DB59D7AEC}"/>
              </a:ext>
            </a:extLst>
          </p:cNvPr>
          <p:cNvSpPr txBox="1"/>
          <p:nvPr/>
        </p:nvSpPr>
        <p:spPr>
          <a:xfrm>
            <a:off x="369116" y="6442745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B77B0B-AE0F-4BE2-9661-48A2B6D1B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386" y="2939144"/>
            <a:ext cx="5140695" cy="34271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CD2F5F-CC15-4E26-BF73-AAE7AFF57922}"/>
              </a:ext>
            </a:extLst>
          </p:cNvPr>
          <p:cNvSpPr/>
          <p:nvPr/>
        </p:nvSpPr>
        <p:spPr>
          <a:xfrm>
            <a:off x="8682606" y="5478011"/>
            <a:ext cx="1140902" cy="36072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55B53-2EB5-4F98-8C20-06349C0C7232}"/>
              </a:ext>
            </a:extLst>
          </p:cNvPr>
          <p:cNvSpPr txBox="1"/>
          <p:nvPr/>
        </p:nvSpPr>
        <p:spPr>
          <a:xfrm>
            <a:off x="8682606" y="5396764"/>
            <a:ext cx="1140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ritannic Bold" panose="020B0903060703020204" pitchFamily="34" charset="0"/>
              </a:rPr>
              <a:t>THEIR</a:t>
            </a:r>
          </a:p>
        </p:txBody>
      </p:sp>
    </p:spTree>
    <p:extLst>
      <p:ext uri="{BB962C8B-B14F-4D97-AF65-F5344CB8AC3E}">
        <p14:creationId xmlns:p14="http://schemas.microsoft.com/office/powerpoint/2010/main" val="118530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3A615A-1723-4787-A0F8-2A60FB9FE2F8}"/>
              </a:ext>
            </a:extLst>
          </p:cNvPr>
          <p:cNvSpPr txBox="1"/>
          <p:nvPr/>
        </p:nvSpPr>
        <p:spPr>
          <a:xfrm>
            <a:off x="369116" y="6442745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A0819A6-012C-4314-9736-E5E6F460925E}"/>
              </a:ext>
            </a:extLst>
          </p:cNvPr>
          <p:cNvSpPr/>
          <p:nvPr/>
        </p:nvSpPr>
        <p:spPr>
          <a:xfrm>
            <a:off x="1266962" y="45153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5B0AED-9F18-4C9F-90AB-C8214603E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64" y="142612"/>
            <a:ext cx="1455490" cy="1053081"/>
          </a:xfrm>
        </p:spPr>
        <p:txBody>
          <a:bodyPr/>
          <a:lstStyle/>
          <a:p>
            <a:r>
              <a:rPr lang="en-US" dirty="0"/>
              <a:t>DQ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59F33D26-03CC-4F9F-906B-67B6633BD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1354" y="470527"/>
            <a:ext cx="8388990" cy="484632"/>
          </a:xfrm>
        </p:spPr>
        <p:txBody>
          <a:bodyPr/>
          <a:lstStyle/>
          <a:p>
            <a:r>
              <a:rPr lang="en-US" dirty="0"/>
              <a:t>Examine the sine and cosine wave patterns in the following graph.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F0CEE5-6B2E-4F23-A672-3F9966A50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073" y="955158"/>
            <a:ext cx="6731679" cy="28618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9289C81-5F77-4E8F-8EAA-6240114740CC}"/>
              </a:ext>
            </a:extLst>
          </p:cNvPr>
          <p:cNvSpPr/>
          <p:nvPr/>
        </p:nvSpPr>
        <p:spPr>
          <a:xfrm>
            <a:off x="0" y="1141548"/>
            <a:ext cx="6096000" cy="6704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400"/>
              </a:spcBef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(Multi-Select Question)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three choices below that accurately describe this graph.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6DD135D-FE89-41F6-97AA-4492DDC69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460820"/>
              </p:ext>
            </p:extLst>
          </p:nvPr>
        </p:nvGraphicFramePr>
        <p:xfrm>
          <a:off x="2245370" y="4276415"/>
          <a:ext cx="5967452" cy="1550035"/>
        </p:xfrm>
        <a:graphic>
          <a:graphicData uri="http://schemas.openxmlformats.org/drawingml/2006/table">
            <a:tbl>
              <a:tblPr/>
              <a:tblGrid>
                <a:gridCol w="5967452">
                  <a:extLst>
                    <a:ext uri="{9D8B030D-6E8A-4147-A177-3AD203B41FA5}">
                      <a16:colId xmlns:a16="http://schemas.microsoft.com/office/drawing/2014/main" val="3937505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  Both waves are electromagnet waves.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1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  Both waves have the same wavelength.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649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  Both waves are being transmitted through a liquid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07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D.  Both waves have the same frequency.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0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E.  Both waves have the same amplitude.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71392"/>
                  </a:ext>
                </a:extLst>
              </a:tr>
            </a:tbl>
          </a:graphicData>
        </a:graphic>
      </p:graphicFrame>
      <p:sp>
        <p:nvSpPr>
          <p:cNvPr id="16" name="Arrow: Right 15">
            <a:extLst>
              <a:ext uri="{FF2B5EF4-FFF2-40B4-BE49-F238E27FC236}">
                <a16:creationId xmlns:a16="http://schemas.microsoft.com/office/drawing/2014/main" id="{A814A70D-E0BC-458B-A44E-FDB27F5A0234}"/>
              </a:ext>
            </a:extLst>
          </p:cNvPr>
          <p:cNvSpPr/>
          <p:nvPr/>
        </p:nvSpPr>
        <p:spPr>
          <a:xfrm>
            <a:off x="1266962" y="51081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0F03CAA-18E8-45FB-BB80-B14E098A675E}"/>
              </a:ext>
            </a:extLst>
          </p:cNvPr>
          <p:cNvSpPr/>
          <p:nvPr/>
        </p:nvSpPr>
        <p:spPr>
          <a:xfrm>
            <a:off x="1266962" y="545864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3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F5FB92-FCBB-4E60-88A5-94FC02150664}"/>
              </a:ext>
            </a:extLst>
          </p:cNvPr>
          <p:cNvSpPr txBox="1"/>
          <p:nvPr/>
        </p:nvSpPr>
        <p:spPr>
          <a:xfrm>
            <a:off x="906011" y="1786855"/>
            <a:ext cx="250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Observe the beakers</a:t>
            </a: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5FBFE174-6639-4CAD-85A2-69EF93B82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64" t="27891" r="23699" b="17688"/>
          <a:stretch/>
        </p:blipFill>
        <p:spPr>
          <a:xfrm>
            <a:off x="3928188" y="1971521"/>
            <a:ext cx="6624734" cy="37322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2942C6-AB68-4AAD-BD44-F19DA992D17F}"/>
              </a:ext>
            </a:extLst>
          </p:cNvPr>
          <p:cNvSpPr txBox="1"/>
          <p:nvPr/>
        </p:nvSpPr>
        <p:spPr>
          <a:xfrm>
            <a:off x="369116" y="6442745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</p:spTree>
    <p:extLst>
      <p:ext uri="{BB962C8B-B14F-4D97-AF65-F5344CB8AC3E}">
        <p14:creationId xmlns:p14="http://schemas.microsoft.com/office/powerpoint/2010/main" val="271333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F822988C-7DEB-41BD-8616-8DD6FB82B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0" t="18640" r="29438" b="21769"/>
          <a:stretch/>
        </p:blipFill>
        <p:spPr>
          <a:xfrm>
            <a:off x="4461689" y="231185"/>
            <a:ext cx="5942054" cy="31470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48F6BF-A81B-4231-BEA2-6D53D7BA046A}"/>
              </a:ext>
            </a:extLst>
          </p:cNvPr>
          <p:cNvSpPr txBox="1"/>
          <p:nvPr/>
        </p:nvSpPr>
        <p:spPr>
          <a:xfrm>
            <a:off x="3446849" y="1097931"/>
            <a:ext cx="161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Echo</a:t>
            </a:r>
          </a:p>
        </p:txBody>
      </p: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3B759AE7-D707-4040-9AA3-11F7C62CF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968442"/>
              </p:ext>
            </p:extLst>
          </p:nvPr>
        </p:nvGraphicFramePr>
        <p:xfrm>
          <a:off x="2128008" y="3479755"/>
          <a:ext cx="8275735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47">
                  <a:extLst>
                    <a:ext uri="{9D8B030D-6E8A-4147-A177-3AD203B41FA5}">
                      <a16:colId xmlns:a16="http://schemas.microsoft.com/office/drawing/2014/main" val="2348332098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851372848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2749520623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3987822445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3068354110"/>
                    </a:ext>
                  </a:extLst>
                </a:gridCol>
              </a:tblGrid>
              <a:tr h="15152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type of wave are you observing?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medium did the wave travel through first?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change in medium did the wave encounter?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did its behavior change?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Diagram of wave, medium, and changes in wave.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5811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D9106F0-C0BA-4EA4-B9DA-3AE28137EA5B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graphicFrame>
        <p:nvGraphicFramePr>
          <p:cNvPr id="12" name="Table 13">
            <a:extLst>
              <a:ext uri="{FF2B5EF4-FFF2-40B4-BE49-F238E27FC236}">
                <a16:creationId xmlns:a16="http://schemas.microsoft.com/office/drawing/2014/main" id="{5698F1C3-856D-4335-95CB-1C44192F9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56165"/>
              </p:ext>
            </p:extLst>
          </p:nvPr>
        </p:nvGraphicFramePr>
        <p:xfrm>
          <a:off x="2128008" y="5318624"/>
          <a:ext cx="8275735" cy="1006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47">
                  <a:extLst>
                    <a:ext uri="{9D8B030D-6E8A-4147-A177-3AD203B41FA5}">
                      <a16:colId xmlns:a16="http://schemas.microsoft.com/office/drawing/2014/main" val="1183042496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2203777747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429249833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3701502332"/>
                    </a:ext>
                  </a:extLst>
                </a:gridCol>
                <a:gridCol w="1655147">
                  <a:extLst>
                    <a:ext uri="{9D8B030D-6E8A-4147-A177-3AD203B41FA5}">
                      <a16:colId xmlns:a16="http://schemas.microsoft.com/office/drawing/2014/main" val="2036729990"/>
                    </a:ext>
                  </a:extLst>
                </a:gridCol>
              </a:tblGrid>
              <a:tr h="10066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dirty="0"/>
                        <a:t>Sound/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mechanical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Rock, a large, solid, rigid surface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 bounced back or reflected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43980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43D8F546-156D-4BBE-8813-250649A62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133" y="5318624"/>
            <a:ext cx="1932599" cy="14022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0E5A05-52FE-4F34-AE15-13A28CBE8C44}"/>
              </a:ext>
            </a:extLst>
          </p:cNvPr>
          <p:cNvSpPr/>
          <p:nvPr/>
        </p:nvSpPr>
        <p:spPr>
          <a:xfrm>
            <a:off x="483699" y="2393380"/>
            <a:ext cx="3682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Investigation of speed change </a:t>
            </a:r>
          </a:p>
          <a:p>
            <a:r>
              <a:rPr lang="en-US" dirty="0"/>
              <a:t>and reflection of waves</a:t>
            </a:r>
          </a:p>
        </p:txBody>
      </p:sp>
    </p:spTree>
    <p:extLst>
      <p:ext uri="{BB962C8B-B14F-4D97-AF65-F5344CB8AC3E}">
        <p14:creationId xmlns:p14="http://schemas.microsoft.com/office/powerpoint/2010/main" val="218209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634431-B1F2-4A6A-9F7C-F09DE2E0DE69}"/>
              </a:ext>
            </a:extLst>
          </p:cNvPr>
          <p:cNvSpPr txBox="1"/>
          <p:nvPr/>
        </p:nvSpPr>
        <p:spPr>
          <a:xfrm>
            <a:off x="369116" y="6442745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BF19BD9-BE3D-4D6A-B3A1-E0C57CA21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8785"/>
              </p:ext>
            </p:extLst>
          </p:nvPr>
        </p:nvGraphicFramePr>
        <p:xfrm>
          <a:off x="1542642" y="3372015"/>
          <a:ext cx="87422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452">
                  <a:extLst>
                    <a:ext uri="{9D8B030D-6E8A-4147-A177-3AD203B41FA5}">
                      <a16:colId xmlns:a16="http://schemas.microsoft.com/office/drawing/2014/main" val="2348332098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851372848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2749520623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3987822445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3068354110"/>
                    </a:ext>
                  </a:extLst>
                </a:gridCol>
              </a:tblGrid>
              <a:tr h="16446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type of wave are you observing?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medium did the wave travel through first?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change in medium did the wave encounter?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did its behavior change?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Diagram of wave, medium, and changes in wave.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58118"/>
                  </a:ext>
                </a:extLst>
              </a:tr>
            </a:tbl>
          </a:graphicData>
        </a:graphic>
      </p:graphicFrame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C81BFAE4-F71F-471A-8D61-BC45FF4DB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348468"/>
              </p:ext>
            </p:extLst>
          </p:nvPr>
        </p:nvGraphicFramePr>
        <p:xfrm>
          <a:off x="1542642" y="5193449"/>
          <a:ext cx="8742260" cy="1249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452">
                  <a:extLst>
                    <a:ext uri="{9D8B030D-6E8A-4147-A177-3AD203B41FA5}">
                      <a16:colId xmlns:a16="http://schemas.microsoft.com/office/drawing/2014/main" val="3084753044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3596344526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4035406061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1858027400"/>
                    </a:ext>
                  </a:extLst>
                </a:gridCol>
                <a:gridCol w="1748452">
                  <a:extLst>
                    <a:ext uri="{9D8B030D-6E8A-4147-A177-3AD203B41FA5}">
                      <a16:colId xmlns:a16="http://schemas.microsoft.com/office/drawing/2014/main" val="2678271829"/>
                    </a:ext>
                  </a:extLst>
                </a:gridCol>
              </a:tblGrid>
              <a:tr h="1249296">
                <a:tc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en-US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Side of pool, deck, a large solid, rigid surface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 bounced back or reflected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20728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65377986-9222-473C-AFCC-00A3C7E9C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600" y="5109375"/>
            <a:ext cx="1999661" cy="15180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93F5103-583E-4528-A52F-AEEF704C62DF}"/>
              </a:ext>
            </a:extLst>
          </p:cNvPr>
          <p:cNvSpPr txBox="1"/>
          <p:nvPr/>
        </p:nvSpPr>
        <p:spPr>
          <a:xfrm>
            <a:off x="578840" y="201336"/>
            <a:ext cx="45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Wave Reflection Notes</a:t>
            </a:r>
          </a:p>
        </p:txBody>
      </p:sp>
      <p:pic>
        <p:nvPicPr>
          <p:cNvPr id="20" name="Picture 19">
            <a:hlinkClick r:id="rId3"/>
            <a:extLst>
              <a:ext uri="{FF2B5EF4-FFF2-40B4-BE49-F238E27FC236}">
                <a16:creationId xmlns:a16="http://schemas.microsoft.com/office/drawing/2014/main" id="{AF73979D-2B2C-4742-886F-5356F0C321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44" t="18593" r="29817" b="22079"/>
          <a:stretch/>
        </p:blipFill>
        <p:spPr>
          <a:xfrm>
            <a:off x="4320332" y="415255"/>
            <a:ext cx="5217952" cy="274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BC6BA3-0756-47BC-8ACA-496CF5333064}"/>
              </a:ext>
            </a:extLst>
          </p:cNvPr>
          <p:cNvSpPr/>
          <p:nvPr/>
        </p:nvSpPr>
        <p:spPr>
          <a:xfrm>
            <a:off x="1626066" y="1386091"/>
            <a:ext cx="8939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Open Sans"/>
              </a:rPr>
              <a:t>Have you ever heard a sound traveling through a different substance other than air?</a:t>
            </a:r>
          </a:p>
          <a:p>
            <a:r>
              <a:rPr lang="en-US" dirty="0"/>
              <a:t> What substance was it and in what ways did it change the sound?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F154F-C458-43B1-BC5D-785ABA02E4F4}"/>
              </a:ext>
            </a:extLst>
          </p:cNvPr>
          <p:cNvSpPr/>
          <p:nvPr/>
        </p:nvSpPr>
        <p:spPr>
          <a:xfrm>
            <a:off x="1705761" y="2422050"/>
            <a:ext cx="84616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Open Sans"/>
              </a:rPr>
              <a:t>With what we have learned about waves, what do you think is causing this change in behavior of the sound waves?</a:t>
            </a:r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A0C63673-E6B6-4165-83CF-40389C2A09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28" t="20212" r="37936" b="22935"/>
          <a:stretch/>
        </p:blipFill>
        <p:spPr>
          <a:xfrm>
            <a:off x="3914860" y="3068381"/>
            <a:ext cx="4043495" cy="3011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1B0CF9-01B0-4311-9C0E-B4F0B401FCEC}"/>
              </a:ext>
            </a:extLst>
          </p:cNvPr>
          <p:cNvSpPr txBox="1"/>
          <p:nvPr/>
        </p:nvSpPr>
        <p:spPr>
          <a:xfrm>
            <a:off x="4681056" y="6199464"/>
            <a:ext cx="2323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Fill in data table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4D88B4-B79B-40C8-8C8A-773688648BDF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</p:spTree>
    <p:extLst>
      <p:ext uri="{BB962C8B-B14F-4D97-AF65-F5344CB8AC3E}">
        <p14:creationId xmlns:p14="http://schemas.microsoft.com/office/powerpoint/2010/main" val="3045331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00EB64-143A-4226-BF27-41CA6C371800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6F594E-8FC4-44DB-9FBA-BD66285F0FD4}"/>
              </a:ext>
            </a:extLst>
          </p:cNvPr>
          <p:cNvSpPr txBox="1"/>
          <p:nvPr/>
        </p:nvSpPr>
        <p:spPr>
          <a:xfrm>
            <a:off x="906010" y="2432807"/>
            <a:ext cx="18875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Answer the questions at the bottom of the page of data table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460A7-CA51-45D2-BF39-93F578846F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8" t="41590" r="37936" b="31009"/>
          <a:stretch/>
        </p:blipFill>
        <p:spPr>
          <a:xfrm>
            <a:off x="2943489" y="906012"/>
            <a:ext cx="8424640" cy="51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4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129464-AF32-4FDA-A37C-09C11BB66E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t="16599" r="33112" b="14422"/>
          <a:stretch/>
        </p:blipFill>
        <p:spPr>
          <a:xfrm>
            <a:off x="5915609" y="304387"/>
            <a:ext cx="5337109" cy="6249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B7E0B9-4138-4F7A-9C70-15A0C4FDE2BB}"/>
              </a:ext>
            </a:extLst>
          </p:cNvPr>
          <p:cNvSpPr txBox="1"/>
          <p:nvPr/>
        </p:nvSpPr>
        <p:spPr>
          <a:xfrm>
            <a:off x="939282" y="2828835"/>
            <a:ext cx="2696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Complete this page on  your own and turn it in when you are finished.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18A00B-6B70-4052-A104-A7A23CED6F46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</p:spTree>
    <p:extLst>
      <p:ext uri="{BB962C8B-B14F-4D97-AF65-F5344CB8AC3E}">
        <p14:creationId xmlns:p14="http://schemas.microsoft.com/office/powerpoint/2010/main" val="1132533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3217E-C616-47DE-9569-14663E8C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8716" y="764373"/>
            <a:ext cx="2907484" cy="1293028"/>
          </a:xfrm>
        </p:spPr>
        <p:txBody>
          <a:bodyPr/>
          <a:lstStyle/>
          <a:p>
            <a:r>
              <a:rPr lang="en-US" dirty="0"/>
              <a:t>Exit ticket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95E22-5AA0-43F9-BA4A-2F34FD6A531C}"/>
              </a:ext>
            </a:extLst>
          </p:cNvPr>
          <p:cNvSpPr txBox="1"/>
          <p:nvPr/>
        </p:nvSpPr>
        <p:spPr>
          <a:xfrm>
            <a:off x="1954635" y="2491530"/>
            <a:ext cx="8070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wave needs a medium to travel through?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5DD70E-0D7F-4F58-96F5-DBED709F4C98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CAAAEA-EEBF-4508-A52F-1C20DF876D05}"/>
              </a:ext>
            </a:extLst>
          </p:cNvPr>
          <p:cNvSpPr txBox="1"/>
          <p:nvPr/>
        </p:nvSpPr>
        <p:spPr>
          <a:xfrm>
            <a:off x="260059" y="5159229"/>
            <a:ext cx="11509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There is a Legends in Learning assignment in TEAMS that you can work on until 10-26 to help you understand waves.</a:t>
            </a:r>
          </a:p>
        </p:txBody>
      </p:sp>
    </p:spTree>
    <p:extLst>
      <p:ext uri="{BB962C8B-B14F-4D97-AF65-F5344CB8AC3E}">
        <p14:creationId xmlns:p14="http://schemas.microsoft.com/office/powerpoint/2010/main" val="422087628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32B0E6-6BD5-4B84-9B50-40FD7003EB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8C9B24-C1F9-4DA9-90F1-493FF61E81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EA4574-9A87-4D8C-BE1C-43236194D855}">
  <ds:schemaRefs>
    <ds:schemaRef ds:uri="c856a6bc-12b5-4d26-a196-d933ad616d3d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23ee004a-44b5-429e-b90a-d874061c14c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7275</TotalTime>
  <Words>361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Britannic Bold</vt:lpstr>
      <vt:lpstr>Calibri</vt:lpstr>
      <vt:lpstr>Century Gothic</vt:lpstr>
      <vt:lpstr>Open Sans</vt:lpstr>
      <vt:lpstr>Times New Roman</vt:lpstr>
      <vt:lpstr>Vapor Trail</vt:lpstr>
      <vt:lpstr>Properties of waves day 3</vt:lpstr>
      <vt:lpstr>DQ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waves day 3</dc:title>
  <dc:creator>Lisa Meek</dc:creator>
  <cp:lastModifiedBy>Lisa Meek</cp:lastModifiedBy>
  <cp:revision>16</cp:revision>
  <dcterms:created xsi:type="dcterms:W3CDTF">2021-10-12T15:39:42Z</dcterms:created>
  <dcterms:modified xsi:type="dcterms:W3CDTF">2021-10-18T14:43:49Z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0x010100914852ACC1E22440808C402C0C91CAD7</vt:lpwstr>
  </property>
</Properties>
</file>